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92" r:id="rId4"/>
    <p:sldId id="291" r:id="rId5"/>
    <p:sldId id="290" r:id="rId6"/>
    <p:sldId id="288" r:id="rId7"/>
    <p:sldId id="289" r:id="rId8"/>
    <p:sldId id="285" r:id="rId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4624"/>
  </p:normalViewPr>
  <p:slideViewPr>
    <p:cSldViewPr snapToGrid="0">
      <p:cViewPr varScale="1">
        <p:scale>
          <a:sx n="77" d="100"/>
          <a:sy n="77" d="100"/>
        </p:scale>
        <p:origin x="78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B35436-7E97-4549-A1EA-8CAED657C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CB5E3-745B-4656-B878-9A2CB0162B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1EC3AFB-CAA0-4B1F-B8A0-57AD24BD9AF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05CE4-3B56-4784-B383-F37E5F1477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F813D-7124-4040-8141-23EAA621F6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0678C0F-7A05-4701-B7E5-26A2A86D3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39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76DB65-0027-4A2F-BE0F-31D1AD19E4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1C6661B-4482-46DD-B4AA-8953B3B3A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2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2550F-F4A0-441F-BBFE-6726E57490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4752" y="6025897"/>
            <a:ext cx="5897880" cy="510382"/>
          </a:xfrm>
        </p:spPr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under the European Union’s Horizon Europe Programme of grant number GA 101059260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02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53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7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9FAAA38-2FDD-4F66-9373-6020C4079EB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589212" y="764772"/>
            <a:ext cx="8915400" cy="346640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98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56D5F9AB-9519-4B89-9F42-9284E52B5848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2589212" y="467985"/>
            <a:ext cx="8915400" cy="358775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6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nline Image Placeholder 8">
            <a:extLst>
              <a:ext uri="{FF2B5EF4-FFF2-40B4-BE49-F238E27FC236}">
                <a16:creationId xmlns:a16="http://schemas.microsoft.com/office/drawing/2014/main" id="{548BA528-5B48-4621-AE74-726E7EA620BA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2589212" y="2269376"/>
            <a:ext cx="8918683" cy="3209088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28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85BDBDD5-88F9-4825-A171-DB8900F28A0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992439" y="898525"/>
            <a:ext cx="4480704" cy="4729162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A64919FB-FF4C-439E-9969-A2D95730D4E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772400" y="898525"/>
            <a:ext cx="4022726" cy="47291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1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15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23FA-715B-4BE7-B6FC-6A1E6215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7688B-54F0-4688-AFA4-FA8232E25C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/>
              <a:t>This project received funding of the EUROPEAN RESEARCH EXECUTIVE AGENCY (REA) , under the European Union’s Horizon Europe Programme of grant number GA 101059260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1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3C5CC-C00F-46B4-A652-D4898499DC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/>
              <a:t>This project received funding of the EUROPEAN RESEARCH EXECUTIVE AGENCY (REA) , under the European Union’s Horizon Europe Programme of grant number GA 101059260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11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C49A1-1876-40DF-A721-05206F1F3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/>
              <a:t>This project received funding of the EUROPEAN RESEARCH EXECUTIVE AGENCY (REA) , under the European Union’s Horizon Europe Programme of grant number GA 101059260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251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735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763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35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818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514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2808" y="630936"/>
            <a:ext cx="9611803" cy="1274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E643607A-9008-488C-91C2-7774DC1124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625" y="6301119"/>
            <a:ext cx="2413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>
            <a:extLst>
              <a:ext uri="{FF2B5EF4-FFF2-40B4-BE49-F238E27FC236}">
                <a16:creationId xmlns:a16="http://schemas.microsoft.com/office/drawing/2014/main" id="{199A3406-5B5F-4EBB-B041-7ECADB3083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08319" y="6294602"/>
            <a:ext cx="1504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de-DE" altLang="de-DE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www.mibirem.eu</a:t>
            </a:r>
            <a:endParaRPr kumimoji="0" lang="de-DE" altLang="de-DE" sz="12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970C82A-E0E9-4E28-BF01-F3B85F00D30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210" y="6301119"/>
            <a:ext cx="268494" cy="2684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BA43BED-4343-4B70-9D21-F9542E23E6F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13" y="6303063"/>
            <a:ext cx="268494" cy="26849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CA41246E-4985-4238-9D2A-2B3525BBF76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07" y="6297469"/>
            <a:ext cx="276999" cy="276999"/>
          </a:xfrm>
          <a:prstGeom prst="rect">
            <a:avLst/>
          </a:prstGeom>
        </p:spPr>
      </p:pic>
      <p:pic>
        <p:nvPicPr>
          <p:cNvPr id="49" name="Picture 48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34854916-28C4-4CD8-ACF4-05EC1971374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25" y="6301119"/>
            <a:ext cx="270438" cy="270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F21EBE-36AC-4509-BD4E-192A5DFF81B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04" y="-218210"/>
            <a:ext cx="3472302" cy="15590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EE5F8-F1C9-47BD-80B8-E8B56E741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3695" y="6019800"/>
            <a:ext cx="5848954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b="1" i="1"/>
              <a:t>This project received funding of the EUROPEAN RESEARCH EXECUTIVE AGENCY (REA) , under the European Union’s Horizon Europe Programme of grant number GA 101059260 </a:t>
            </a:r>
            <a:endParaRPr lang="en-GB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E58AC90-9942-4EF5-A9B2-B6292AF968E9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57" y="6176918"/>
            <a:ext cx="630618" cy="4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2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mibirem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71FD-E13C-4349-A2D6-69F5A1D036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5613" y="1582994"/>
            <a:ext cx="9488999" cy="2625752"/>
          </a:xfrm>
        </p:spPr>
        <p:txBody>
          <a:bodyPr>
            <a:normAutofit/>
          </a:bodyPr>
          <a:lstStyle/>
          <a:p>
            <a:r>
              <a:rPr lang="de-AT" b="1" dirty="0">
                <a:solidFill>
                  <a:srgbClr val="00B050"/>
                </a:solidFill>
              </a:rPr>
              <a:t>Horizon Europe project </a:t>
            </a:r>
            <a:br>
              <a:rPr lang="de-AT" dirty="0"/>
            </a:br>
            <a:r>
              <a:rPr lang="de-AT" sz="4400" b="1" dirty="0">
                <a:solidFill>
                  <a:srgbClr val="0070C0"/>
                </a:solidFill>
              </a:rPr>
              <a:t>MIBIREM - </a:t>
            </a:r>
            <a:r>
              <a:rPr lang="en-GB" sz="4400" b="1" dirty="0">
                <a:solidFill>
                  <a:srgbClr val="0070C0"/>
                </a:solidFill>
              </a:rPr>
              <a:t>Innovative Toolbox for Microbiome-based Soil Remediation</a:t>
            </a:r>
            <a:r>
              <a:rPr lang="de-AT" sz="4400" b="1" dirty="0">
                <a:solidFill>
                  <a:srgbClr val="0070C0"/>
                </a:solidFill>
              </a:rPr>
              <a:t> 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B6551-5CB6-4716-89B8-C79A2B28E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613" y="3785420"/>
            <a:ext cx="9035845" cy="2118244"/>
          </a:xfrm>
        </p:spPr>
        <p:txBody>
          <a:bodyPr>
            <a:normAutofit/>
          </a:bodyPr>
          <a:lstStyle/>
          <a:p>
            <a:r>
              <a:rPr lang="de-AT" b="1" dirty="0"/>
              <a:t>Name:</a:t>
            </a:r>
          </a:p>
          <a:p>
            <a:r>
              <a:rPr lang="de-AT" b="1" dirty="0"/>
              <a:t>Affiliation:</a:t>
            </a:r>
          </a:p>
          <a:p>
            <a:r>
              <a:rPr lang="de-AT" b="1" dirty="0"/>
              <a:t>Date:</a:t>
            </a:r>
          </a:p>
          <a:p>
            <a:r>
              <a:rPr lang="de-AT" b="1" dirty="0"/>
              <a:t>Event: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E404D-A290-499D-A03D-9B8419F0B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17300" y="6059155"/>
            <a:ext cx="5825331" cy="477123"/>
          </a:xfrm>
        </p:spPr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under the European Union’s Horizon Europe Programme of grant number GA 101059260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31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66D0-4395-4EA4-963B-C5006CFB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solidFill>
                  <a:srgbClr val="0070C0"/>
                </a:solidFill>
              </a:rPr>
              <a:t>PROJECT FACTS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E87E-088F-4260-879F-35DD386C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426" y="1622323"/>
            <a:ext cx="5084200" cy="4311751"/>
          </a:xfrm>
        </p:spPr>
        <p:txBody>
          <a:bodyPr>
            <a:normAutofit/>
          </a:bodyPr>
          <a:lstStyle/>
          <a:p>
            <a:r>
              <a:rPr lang="de-AT" b="1" dirty="0">
                <a:solidFill>
                  <a:srgbClr val="0070C0"/>
                </a:solidFill>
              </a:rPr>
              <a:t>Title: MIBIREM – </a:t>
            </a:r>
            <a:r>
              <a:rPr lang="en-GB" b="1" dirty="0">
                <a:solidFill>
                  <a:srgbClr val="0070C0"/>
                </a:solidFill>
              </a:rPr>
              <a:t>Innovative Toolbox for   Microbiome-based Soil Remediation</a:t>
            </a:r>
            <a:endParaRPr lang="de-AT" b="1" dirty="0">
              <a:solidFill>
                <a:srgbClr val="0070C0"/>
              </a:solidFill>
            </a:endParaRPr>
          </a:p>
          <a:p>
            <a:r>
              <a:rPr lang="de-AT" b="1" dirty="0">
                <a:solidFill>
                  <a:srgbClr val="00B050"/>
                </a:solidFill>
              </a:rPr>
              <a:t>Funding </a:t>
            </a:r>
            <a:r>
              <a:rPr lang="de-AT" b="1" dirty="0" err="1">
                <a:solidFill>
                  <a:srgbClr val="00B050"/>
                </a:solidFill>
              </a:rPr>
              <a:t>programme</a:t>
            </a:r>
            <a:r>
              <a:rPr lang="de-AT" b="1" dirty="0">
                <a:solidFill>
                  <a:srgbClr val="00B050"/>
                </a:solidFill>
              </a:rPr>
              <a:t>: </a:t>
            </a:r>
          </a:p>
          <a:p>
            <a:pPr marL="0" indent="0">
              <a:buNone/>
            </a:pPr>
            <a:r>
              <a:rPr lang="de-AT" b="1" dirty="0">
                <a:solidFill>
                  <a:srgbClr val="00B050"/>
                </a:solidFill>
              </a:rPr>
              <a:t>       </a:t>
            </a:r>
            <a:r>
              <a:rPr lang="de-AT" dirty="0">
                <a:solidFill>
                  <a:srgbClr val="00B050"/>
                </a:solidFill>
              </a:rPr>
              <a:t>European </a:t>
            </a:r>
            <a:r>
              <a:rPr lang="de-AT" dirty="0" err="1">
                <a:solidFill>
                  <a:srgbClr val="00B050"/>
                </a:solidFill>
              </a:rPr>
              <a:t>Union‘s</a:t>
            </a:r>
            <a:r>
              <a:rPr lang="de-AT" dirty="0">
                <a:solidFill>
                  <a:srgbClr val="00B050"/>
                </a:solidFill>
              </a:rPr>
              <a:t> Horizon Europe</a:t>
            </a:r>
          </a:p>
          <a:p>
            <a:r>
              <a:rPr lang="de-AT" b="1" dirty="0">
                <a:solidFill>
                  <a:srgbClr val="00B050"/>
                </a:solidFill>
              </a:rPr>
              <a:t>Funding Agency: </a:t>
            </a:r>
            <a:r>
              <a:rPr lang="en-GB" dirty="0">
                <a:solidFill>
                  <a:srgbClr val="00B050"/>
                </a:solidFill>
              </a:rPr>
              <a:t> EUROPEAN RESEARCH        EXECUTIVE AGENCY (REA) </a:t>
            </a:r>
            <a:endParaRPr lang="de-AT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>
              <a:buClr>
                <a:srgbClr val="00B050"/>
              </a:buClr>
            </a:pPr>
            <a:r>
              <a:rPr lang="de-AT" b="1" dirty="0">
                <a:solidFill>
                  <a:srgbClr val="00B050"/>
                </a:solidFill>
              </a:rPr>
              <a:t>EU </a:t>
            </a:r>
            <a:r>
              <a:rPr lang="de-AT" b="1" dirty="0" err="1">
                <a:solidFill>
                  <a:srgbClr val="00B050"/>
                </a:solidFill>
              </a:rPr>
              <a:t>contribution</a:t>
            </a:r>
            <a:r>
              <a:rPr lang="de-AT" b="1" dirty="0">
                <a:solidFill>
                  <a:srgbClr val="00B050"/>
                </a:solidFill>
              </a:rPr>
              <a:t>: </a:t>
            </a:r>
            <a:r>
              <a:rPr lang="de-AT" dirty="0">
                <a:solidFill>
                  <a:srgbClr val="00B050"/>
                </a:solidFill>
              </a:rPr>
              <a:t>EUR € 6 Mio.</a:t>
            </a:r>
          </a:p>
          <a:p>
            <a:pPr>
              <a:buClr>
                <a:srgbClr val="00B050"/>
              </a:buClr>
            </a:pPr>
            <a:r>
              <a:rPr lang="de-AT" b="1" dirty="0">
                <a:solidFill>
                  <a:srgbClr val="00B050"/>
                </a:solidFill>
              </a:rPr>
              <a:t>Start: </a:t>
            </a:r>
            <a:r>
              <a:rPr lang="de-AT" dirty="0">
                <a:solidFill>
                  <a:srgbClr val="00B050"/>
                </a:solidFill>
              </a:rPr>
              <a:t>1 </a:t>
            </a:r>
            <a:r>
              <a:rPr lang="de-AT" dirty="0" err="1">
                <a:solidFill>
                  <a:srgbClr val="00B050"/>
                </a:solidFill>
              </a:rPr>
              <a:t>October</a:t>
            </a:r>
            <a:r>
              <a:rPr lang="de-AT" dirty="0">
                <a:solidFill>
                  <a:srgbClr val="00B050"/>
                </a:solidFill>
              </a:rPr>
              <a:t> 2022</a:t>
            </a:r>
          </a:p>
          <a:p>
            <a:r>
              <a:rPr lang="de-AT" b="1" dirty="0">
                <a:solidFill>
                  <a:srgbClr val="00B050"/>
                </a:solidFill>
              </a:rPr>
              <a:t>End: </a:t>
            </a:r>
            <a:r>
              <a:rPr lang="de-AT" dirty="0">
                <a:solidFill>
                  <a:srgbClr val="00B050"/>
                </a:solidFill>
              </a:rPr>
              <a:t>31 March 2027</a:t>
            </a:r>
          </a:p>
          <a:p>
            <a:r>
              <a:rPr lang="de-AT" b="1" dirty="0">
                <a:solidFill>
                  <a:srgbClr val="00B050"/>
                </a:solidFill>
              </a:rPr>
              <a:t>Duration: </a:t>
            </a:r>
            <a:r>
              <a:rPr lang="de-AT" dirty="0">
                <a:solidFill>
                  <a:srgbClr val="00B050"/>
                </a:solidFill>
              </a:rPr>
              <a:t>4,5 </a:t>
            </a:r>
            <a:r>
              <a:rPr lang="de-AT" dirty="0" err="1">
                <a:solidFill>
                  <a:srgbClr val="00B050"/>
                </a:solidFill>
              </a:rPr>
              <a:t>years</a:t>
            </a:r>
            <a:endParaRPr lang="de-AT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11 partners from EU 6 countries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713C-8878-449C-94A0-191C81566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under the European Union’s Horizon Europe Programme of grant number GA 101059260 </a:t>
            </a:r>
            <a:endParaRPr lang="en-GB" dirty="0"/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7C191F71-451D-1457-75A8-59536144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6" y="1990726"/>
            <a:ext cx="4132218" cy="27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7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66D0-4395-4EA4-963B-C5006CFB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solidFill>
                  <a:srgbClr val="0070C0"/>
                </a:solidFill>
              </a:rPr>
              <a:t>PROJECT CONSORTIUM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E87E-088F-4260-879F-35DD386C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427" y="1565193"/>
            <a:ext cx="8790038" cy="1425657"/>
          </a:xfrm>
        </p:spPr>
        <p:txBody>
          <a:bodyPr>
            <a:normAutofit/>
          </a:bodyPr>
          <a:lstStyle/>
          <a:p>
            <a:r>
              <a:rPr lang="de-AT" dirty="0"/>
              <a:t>MIBIREM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coordinated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RTDS Group (Austria). </a:t>
            </a:r>
          </a:p>
          <a:p>
            <a:r>
              <a:rPr lang="de-AT" dirty="0"/>
              <a:t>The Scientific </a:t>
            </a:r>
            <a:r>
              <a:rPr lang="de-AT" dirty="0" err="1"/>
              <a:t>Coordinator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Thomas Reichenauer, Senior Scientist at </a:t>
            </a:r>
            <a:r>
              <a:rPr lang="de-AT" dirty="0" err="1"/>
              <a:t>the</a:t>
            </a:r>
            <a:r>
              <a:rPr lang="de-AT" dirty="0"/>
              <a:t> Competence Unit </a:t>
            </a:r>
            <a:r>
              <a:rPr lang="de-AT" dirty="0" err="1"/>
              <a:t>Bioresources</a:t>
            </a:r>
            <a:r>
              <a:rPr lang="de-AT" dirty="0"/>
              <a:t> </a:t>
            </a:r>
            <a:r>
              <a:rPr lang="en-GB" dirty="0"/>
              <a:t>of the AIT Austrian Institute of Technology.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713C-8878-449C-94A0-191C81566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 under the European Union’s Horizon Europe Programme of grant number GA 101059260 </a:t>
            </a:r>
            <a:endParaRPr lang="en-GB" dirty="0"/>
          </a:p>
        </p:txBody>
      </p:sp>
      <p:pic>
        <p:nvPicPr>
          <p:cNvPr id="9" name="Picture 94" descr="Logo&#10;&#10;Description automatically generated">
            <a:extLst>
              <a:ext uri="{FF2B5EF4-FFF2-40B4-BE49-F238E27FC236}">
                <a16:creationId xmlns:a16="http://schemas.microsoft.com/office/drawing/2014/main" id="{D4BF6D6D-7CDA-E7A2-1724-B845383ED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72" y="3961501"/>
            <a:ext cx="1849925" cy="647249"/>
          </a:xfrm>
          <a:prstGeom prst="rect">
            <a:avLst/>
          </a:prstGeom>
        </p:spPr>
      </p:pic>
      <p:pic>
        <p:nvPicPr>
          <p:cNvPr id="10" name="Picture 27">
            <a:extLst>
              <a:ext uri="{FF2B5EF4-FFF2-40B4-BE49-F238E27FC236}">
                <a16:creationId xmlns:a16="http://schemas.microsoft.com/office/drawing/2014/main" id="{A4E14E92-1A7B-58FD-A534-EC46C90F1A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8468" r="7667" b="21669"/>
          <a:stretch/>
        </p:blipFill>
        <p:spPr bwMode="auto">
          <a:xfrm>
            <a:off x="2341149" y="2896669"/>
            <a:ext cx="1657469" cy="694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phic 4">
            <a:extLst>
              <a:ext uri="{FF2B5EF4-FFF2-40B4-BE49-F238E27FC236}">
                <a16:creationId xmlns:a16="http://schemas.microsoft.com/office/drawing/2014/main" id="{BA5FD6BD-0F02-E50E-EBB6-588B49D386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2069" y="2914931"/>
            <a:ext cx="2308165" cy="694818"/>
          </a:xfrm>
          <a:prstGeom prst="rect">
            <a:avLst/>
          </a:prstGeom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1A05CCD2-BAA5-0353-329A-577291AA610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81" y="2709546"/>
            <a:ext cx="1650651" cy="772171"/>
          </a:xfrm>
          <a:prstGeom prst="rect">
            <a:avLst/>
          </a:prstGeom>
          <a:noFill/>
        </p:spPr>
      </p:pic>
      <p:pic>
        <p:nvPicPr>
          <p:cNvPr id="13" name="Picture 30">
            <a:extLst>
              <a:ext uri="{FF2B5EF4-FFF2-40B4-BE49-F238E27FC236}">
                <a16:creationId xmlns:a16="http://schemas.microsoft.com/office/drawing/2014/main" id="{6FA616B3-C2DC-8DA2-CC9E-8C6861CFC78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06" y="2917257"/>
            <a:ext cx="1502007" cy="45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1">
            <a:extLst>
              <a:ext uri="{FF2B5EF4-FFF2-40B4-BE49-F238E27FC236}">
                <a16:creationId xmlns:a16="http://schemas.microsoft.com/office/drawing/2014/main" id="{833D8DAA-EB60-1E7A-294E-834A0CB81C7B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9625" r="23964" b="17298"/>
          <a:stretch/>
        </p:blipFill>
        <p:spPr bwMode="auto">
          <a:xfrm>
            <a:off x="2866637" y="3884427"/>
            <a:ext cx="979781" cy="801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9392D1E6-6DB1-FF3D-02E1-C1EECCCB810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592925" y="4978762"/>
            <a:ext cx="979781" cy="863178"/>
          </a:xfrm>
          <a:prstGeom prst="rect">
            <a:avLst/>
          </a:prstGeom>
        </p:spPr>
      </p:pic>
      <p:pic>
        <p:nvPicPr>
          <p:cNvPr id="16" name="Picture 33">
            <a:extLst>
              <a:ext uri="{FF2B5EF4-FFF2-40B4-BE49-F238E27FC236}">
                <a16:creationId xmlns:a16="http://schemas.microsoft.com/office/drawing/2014/main" id="{EC1E4C64-7F89-6DCA-36BF-13A2998779C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25" y="3834941"/>
            <a:ext cx="1502007" cy="772171"/>
          </a:xfrm>
          <a:prstGeom prst="rect">
            <a:avLst/>
          </a:prstGeom>
        </p:spPr>
      </p:pic>
      <p:pic>
        <p:nvPicPr>
          <p:cNvPr id="17" name="Picture 34">
            <a:extLst>
              <a:ext uri="{FF2B5EF4-FFF2-40B4-BE49-F238E27FC236}">
                <a16:creationId xmlns:a16="http://schemas.microsoft.com/office/drawing/2014/main" id="{4BDC0D59-E35E-90D3-E265-DAB86B918080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795" r="7010" b="4990"/>
          <a:stretch/>
        </p:blipFill>
        <p:spPr bwMode="auto">
          <a:xfrm>
            <a:off x="9406575" y="3779537"/>
            <a:ext cx="1502007" cy="772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phic 15">
            <a:extLst>
              <a:ext uri="{FF2B5EF4-FFF2-40B4-BE49-F238E27FC236}">
                <a16:creationId xmlns:a16="http://schemas.microsoft.com/office/drawing/2014/main" id="{D7218780-EAAB-E9CF-951A-96D2B2495C7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8083" y="5060094"/>
            <a:ext cx="1031125" cy="781846"/>
          </a:xfrm>
          <a:prstGeom prst="rect">
            <a:avLst/>
          </a:prstGeom>
        </p:spPr>
      </p:pic>
      <p:pic>
        <p:nvPicPr>
          <p:cNvPr id="19" name="Picture 36">
            <a:extLst>
              <a:ext uri="{FF2B5EF4-FFF2-40B4-BE49-F238E27FC236}">
                <a16:creationId xmlns:a16="http://schemas.microsoft.com/office/drawing/2014/main" id="{F7F7D90C-9D51-7704-5423-2BE5CEAC8394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1" b="-1"/>
          <a:stretch/>
        </p:blipFill>
        <p:spPr bwMode="auto">
          <a:xfrm>
            <a:off x="7048768" y="5187390"/>
            <a:ext cx="1803011" cy="427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37">
            <a:extLst>
              <a:ext uri="{FF2B5EF4-FFF2-40B4-BE49-F238E27FC236}">
                <a16:creationId xmlns:a16="http://schemas.microsoft.com/office/drawing/2014/main" id="{33CA5719-E343-C713-2DDA-651AB1B37F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5000465"/>
            <a:ext cx="1162729" cy="7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66D0-4395-4EA4-963B-C5006CFB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solidFill>
                  <a:srgbClr val="0070C0"/>
                </a:solidFill>
              </a:rPr>
              <a:t>MIBIREM SUMMARY 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E87E-088F-4260-879F-35DD386C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089" y="1905000"/>
            <a:ext cx="8770375" cy="4114800"/>
          </a:xfrm>
        </p:spPr>
        <p:txBody>
          <a:bodyPr>
            <a:normAutofit/>
          </a:bodyPr>
          <a:lstStyle/>
          <a:p>
            <a:r>
              <a:rPr lang="en-GB" dirty="0"/>
              <a:t>Contaminated sites pose a significant </a:t>
            </a:r>
            <a:r>
              <a:rPr lang="en-GB" b="1" dirty="0"/>
              <a:t>risk to humans </a:t>
            </a:r>
            <a:r>
              <a:rPr lang="en-GB" dirty="0"/>
              <a:t>and the </a:t>
            </a:r>
            <a:r>
              <a:rPr lang="en-GB" b="1" dirty="0"/>
              <a:t>environment.</a:t>
            </a:r>
            <a:r>
              <a:rPr lang="en-GB" dirty="0"/>
              <a:t> </a:t>
            </a:r>
          </a:p>
          <a:p>
            <a:r>
              <a:rPr lang="en-GB" b="1" dirty="0"/>
              <a:t>Innovative cleaning technologies </a:t>
            </a:r>
            <a:r>
              <a:rPr lang="en-GB" dirty="0"/>
              <a:t>are needed to remediate these sites and remove contaminants from the environment. </a:t>
            </a:r>
          </a:p>
          <a:p>
            <a:r>
              <a:rPr lang="en-GB" b="1" dirty="0"/>
              <a:t>Bioremediation</a:t>
            </a:r>
            <a:r>
              <a:rPr lang="en-GB" dirty="0"/>
              <a:t> uses living organisms, mostly </a:t>
            </a:r>
            <a:r>
              <a:rPr lang="en-GB" b="1" dirty="0"/>
              <a:t>microbes</a:t>
            </a:r>
            <a:r>
              <a:rPr lang="en-GB" dirty="0"/>
              <a:t> and bacteria, to get rid of </a:t>
            </a:r>
            <a:r>
              <a:rPr lang="en-GB" b="1" dirty="0"/>
              <a:t>environmental contaminants</a:t>
            </a:r>
            <a:r>
              <a:rPr lang="en-GB" dirty="0"/>
              <a:t>. Microbiomes can produce </a:t>
            </a:r>
            <a:r>
              <a:rPr lang="en-GB" b="1" dirty="0"/>
              <a:t>enzymes </a:t>
            </a:r>
            <a:r>
              <a:rPr lang="en-GB" dirty="0"/>
              <a:t>that degrade organic contaminants in </a:t>
            </a:r>
            <a:r>
              <a:rPr lang="en-GB" b="1" dirty="0"/>
              <a:t>soil</a:t>
            </a:r>
            <a:r>
              <a:rPr lang="en-GB" dirty="0"/>
              <a:t> and groundwater.</a:t>
            </a:r>
          </a:p>
          <a:p>
            <a:r>
              <a:rPr lang="en-GB" dirty="0"/>
              <a:t>The EU-funded MIBIREM project will leverage the potential of microbiomes for bioremediation of contaminated sites. MIBIREM will develop a unique and </a:t>
            </a:r>
            <a:r>
              <a:rPr lang="en-GB" b="1" dirty="0"/>
              <a:t>innovative technological toolbox </a:t>
            </a:r>
            <a:r>
              <a:rPr lang="en-GB" dirty="0"/>
              <a:t>for </a:t>
            </a:r>
            <a:r>
              <a:rPr lang="en-GB" b="1" dirty="0"/>
              <a:t>microbiome-based bioremediation</a:t>
            </a:r>
            <a:r>
              <a:rPr lang="en-GB" dirty="0"/>
              <a:t> to clean up contaminated sites across Europe.    </a:t>
            </a:r>
            <a:endParaRPr lang="de-A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713C-8878-449C-94A0-191C81566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under the European Union’s Horizon Europe Programme of grant number GA 101059260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F02D7-2E60-AB87-6A0C-2E9F31AD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09" y="1982093"/>
            <a:ext cx="734680" cy="7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5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E3D26B-265A-4580-9478-26791CF73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97" y="1905000"/>
            <a:ext cx="1072310" cy="9525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3A66D0-4395-4EA4-963B-C5006CFB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solidFill>
                  <a:srgbClr val="0070C0"/>
                </a:solidFill>
              </a:rPr>
              <a:t>PROJECT CHALLENGE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E87E-088F-4260-879F-35DD386C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089" y="1905000"/>
            <a:ext cx="8770375" cy="3825657"/>
          </a:xfrm>
        </p:spPr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b="1" dirty="0"/>
              <a:t>Europe</a:t>
            </a:r>
            <a:r>
              <a:rPr lang="en-GB" dirty="0"/>
              <a:t>, there are currently 324,000 severely contaminated sites, such as mines, landfills or petrol stations. </a:t>
            </a:r>
          </a:p>
          <a:p>
            <a:r>
              <a:rPr lang="en-GB" dirty="0"/>
              <a:t>Many organic contaminants in are </a:t>
            </a:r>
            <a:r>
              <a:rPr lang="en-GB" b="1" dirty="0"/>
              <a:t>difficult to remove</a:t>
            </a:r>
            <a:r>
              <a:rPr lang="en-GB" dirty="0"/>
              <a:t>: can reach deep into the soil, are </a:t>
            </a:r>
            <a:r>
              <a:rPr lang="en-GB" b="1" dirty="0"/>
              <a:t>extensive</a:t>
            </a:r>
            <a:r>
              <a:rPr lang="en-GB" dirty="0"/>
              <a:t>, or the contamination is below a used building. </a:t>
            </a:r>
          </a:p>
          <a:p>
            <a:r>
              <a:rPr lang="en-GB" b="1" dirty="0"/>
              <a:t>Conventional remediation technologies </a:t>
            </a:r>
            <a:r>
              <a:rPr lang="en-GB" dirty="0"/>
              <a:t>to clean up these sites are often too </a:t>
            </a:r>
            <a:r>
              <a:rPr lang="en-GB" b="1" dirty="0"/>
              <a:t>costly</a:t>
            </a:r>
            <a:r>
              <a:rPr lang="en-GB" dirty="0"/>
              <a:t>, technically </a:t>
            </a:r>
            <a:r>
              <a:rPr lang="en-GB" b="1" dirty="0"/>
              <a:t>demanding</a:t>
            </a:r>
            <a:r>
              <a:rPr lang="en-GB" dirty="0"/>
              <a:t> and </a:t>
            </a:r>
            <a:r>
              <a:rPr lang="en-GB" b="1" dirty="0"/>
              <a:t>not eco-friendly.</a:t>
            </a:r>
          </a:p>
          <a:p>
            <a:r>
              <a:rPr lang="en-GB" dirty="0"/>
              <a:t>With the MIBIREM toolbox, the project will identify, analyse, cultivate and upscale microbiomes for bioremediation, to take up the challenge of cleaning up Europe’s contaminated sites.</a:t>
            </a:r>
            <a:endParaRPr lang="de-AT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713C-8878-449C-94A0-191C81566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under the European Union’s Horizon Europe Programme of grant number GA 101059260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54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66D0-4395-4EA4-963B-C5006CFB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solidFill>
                  <a:srgbClr val="0070C0"/>
                </a:solidFill>
              </a:rPr>
              <a:t>PROJECT SOLUTIONS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E87E-088F-4260-879F-35DD386C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413" y="1447761"/>
            <a:ext cx="6567947" cy="4471258"/>
          </a:xfrm>
        </p:spPr>
        <p:txBody>
          <a:bodyPr>
            <a:noAutofit/>
          </a:bodyPr>
          <a:lstStyle/>
          <a:p>
            <a:r>
              <a:rPr lang="en-GB" b="1" dirty="0"/>
              <a:t>Microbiomes</a:t>
            </a:r>
            <a:r>
              <a:rPr lang="en-GB" dirty="0"/>
              <a:t> have high potential to improve remediation processes 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b="1" dirty="0"/>
              <a:t>more cost-effective </a:t>
            </a:r>
            <a:r>
              <a:rPr lang="en-GB" sz="18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b="1" dirty="0"/>
              <a:t>eco-friendly</a:t>
            </a:r>
            <a:r>
              <a:rPr lang="en-GB" sz="1800" dirty="0"/>
              <a:t>: use little water, do not produce waste &amp; have a low carbon footprint. </a:t>
            </a:r>
          </a:p>
          <a:p>
            <a:r>
              <a:rPr lang="en-GB" dirty="0"/>
              <a:t>The </a:t>
            </a:r>
            <a:r>
              <a:rPr lang="en-GB" b="1" dirty="0"/>
              <a:t>MIBIREM toolbox </a:t>
            </a:r>
            <a:r>
              <a:rPr lang="en-GB" dirty="0"/>
              <a:t>provides </a:t>
            </a:r>
            <a:r>
              <a:rPr lang="en-GB" b="1" dirty="0"/>
              <a:t>innovative methods </a:t>
            </a:r>
            <a:r>
              <a:rPr lang="en-GB" dirty="0"/>
              <a:t>in using the potential of microbiomes in </a:t>
            </a:r>
            <a:r>
              <a:rPr lang="en-GB" b="1" dirty="0"/>
              <a:t>degrading contaminants </a:t>
            </a:r>
            <a:r>
              <a:rPr lang="en-GB" dirty="0"/>
              <a:t>in</a:t>
            </a:r>
            <a:r>
              <a:rPr lang="en-GB" b="1" dirty="0"/>
              <a:t> soil.</a:t>
            </a:r>
            <a:endParaRPr lang="en-GB" dirty="0"/>
          </a:p>
          <a:p>
            <a:r>
              <a:rPr lang="en-GB" dirty="0"/>
              <a:t>MIBIREM develops </a:t>
            </a:r>
            <a:r>
              <a:rPr lang="en-GB" b="1" dirty="0"/>
              <a:t>molecular methods </a:t>
            </a:r>
            <a:r>
              <a:rPr lang="en-GB" dirty="0"/>
              <a:t>for the monitoring, isolation, cultivation and subsequent deposition of whole microbiomes. </a:t>
            </a:r>
          </a:p>
          <a:p>
            <a:r>
              <a:rPr lang="en-GB" dirty="0"/>
              <a:t>Long-term upscaling of microbiome-based bioremediation will benefit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b="1" dirty="0"/>
              <a:t>humans</a:t>
            </a:r>
            <a:r>
              <a:rPr lang="en-GB" sz="1800" dirty="0"/>
              <a:t> and the </a:t>
            </a:r>
            <a:r>
              <a:rPr lang="en-GB" sz="1800" b="1" dirty="0"/>
              <a:t>environment.</a:t>
            </a:r>
          </a:p>
          <a:p>
            <a:pPr lvl="1"/>
            <a:endParaRPr lang="de-AT" sz="1800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713C-8878-449C-94A0-191C81566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under the European Union’s Horizon Europe Programme of grant number GA 101059260 </a:t>
            </a:r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E1DF882-BF2A-80B6-6A83-BF1F5243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20" y="1447760"/>
            <a:ext cx="914479" cy="914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AC777-CCEB-42D9-A679-390E36EFB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7312" r="6451" b="9101"/>
          <a:stretch/>
        </p:blipFill>
        <p:spPr>
          <a:xfrm>
            <a:off x="9314986" y="1681238"/>
            <a:ext cx="1946304" cy="1907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4C212-CE93-4EF3-AB5D-EBE70AFF09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30108" r="21519" b="29462"/>
          <a:stretch/>
        </p:blipFill>
        <p:spPr>
          <a:xfrm>
            <a:off x="9321424" y="4070555"/>
            <a:ext cx="1933427" cy="13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4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E37728C9-3750-3288-E69C-6E90ECF5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63" y="1406508"/>
            <a:ext cx="746264" cy="74626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8BAD441-3A78-E4CF-73CB-CAF324EE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38" y="2471488"/>
            <a:ext cx="746264" cy="71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3A66D0-4395-4EA4-963B-C5006CFB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b="1" dirty="0">
                <a:solidFill>
                  <a:srgbClr val="0070C0"/>
                </a:solidFill>
              </a:rPr>
              <a:t>EXPECTED IMPACTS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E87E-088F-4260-879F-35DD386C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076" y="1543665"/>
            <a:ext cx="5371999" cy="4296384"/>
          </a:xfrm>
        </p:spPr>
        <p:txBody>
          <a:bodyPr>
            <a:normAutofit/>
          </a:bodyPr>
          <a:lstStyle/>
          <a:p>
            <a:r>
              <a:rPr lang="en-GB" b="1" dirty="0"/>
              <a:t>Bioremediation</a:t>
            </a:r>
            <a:r>
              <a:rPr lang="en-GB" dirty="0"/>
              <a:t> is </a:t>
            </a:r>
            <a:r>
              <a:rPr lang="en-GB" b="1" dirty="0"/>
              <a:t>20-50% cheaper </a:t>
            </a:r>
            <a:r>
              <a:rPr lang="en-GB" dirty="0"/>
              <a:t>than current practice </a:t>
            </a:r>
          </a:p>
          <a:p>
            <a:r>
              <a:rPr lang="en-GB" dirty="0"/>
              <a:t>Bioremediation emits </a:t>
            </a:r>
            <a:r>
              <a:rPr lang="en-GB" b="1" dirty="0"/>
              <a:t>70-90% less CO2 emissions </a:t>
            </a:r>
            <a:r>
              <a:rPr lang="en-GB" dirty="0"/>
              <a:t>than conventional remediation technologies</a:t>
            </a:r>
          </a:p>
          <a:p>
            <a:r>
              <a:rPr lang="en-GB" dirty="0"/>
              <a:t>The </a:t>
            </a:r>
            <a:r>
              <a:rPr lang="en-GB" b="1" dirty="0"/>
              <a:t>bioremediation market </a:t>
            </a:r>
            <a:r>
              <a:rPr lang="en-GB" dirty="0"/>
              <a:t>has huge potential, growing </a:t>
            </a:r>
            <a:r>
              <a:rPr lang="en-GB" b="1" dirty="0"/>
              <a:t>105% faster </a:t>
            </a:r>
            <a:r>
              <a:rPr lang="en-GB" dirty="0"/>
              <a:t>than the conventional remediation market </a:t>
            </a:r>
          </a:p>
          <a:p>
            <a:r>
              <a:rPr lang="en-GB" dirty="0"/>
              <a:t>20,000-26,000 </a:t>
            </a:r>
            <a:r>
              <a:rPr lang="en-GB" b="1" dirty="0"/>
              <a:t>sites</a:t>
            </a:r>
            <a:r>
              <a:rPr lang="en-GB" dirty="0"/>
              <a:t> in Europe are suitable for </a:t>
            </a:r>
            <a:r>
              <a:rPr lang="en-GB" b="1" dirty="0"/>
              <a:t>immediate </a:t>
            </a:r>
            <a:r>
              <a:rPr lang="en-GB" dirty="0"/>
              <a:t>bioremediation</a:t>
            </a:r>
          </a:p>
          <a:p>
            <a:r>
              <a:rPr lang="en-GB" dirty="0"/>
              <a:t>A projected yearly </a:t>
            </a:r>
            <a:r>
              <a:rPr lang="en-GB" b="1" dirty="0"/>
              <a:t>increase of 3-5% </a:t>
            </a:r>
            <a:r>
              <a:rPr lang="en-GB" dirty="0"/>
              <a:t>of </a:t>
            </a:r>
            <a:r>
              <a:rPr lang="en-GB" b="1" dirty="0"/>
              <a:t>MIBIREM</a:t>
            </a:r>
            <a:r>
              <a:rPr lang="en-GB" dirty="0"/>
              <a:t>-based </a:t>
            </a:r>
            <a:r>
              <a:rPr lang="en-GB" b="1" dirty="0"/>
              <a:t>bioremediation </a:t>
            </a:r>
          </a:p>
          <a:p>
            <a:pPr lvl="1"/>
            <a:endParaRPr lang="de-AT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713C-8878-449C-94A0-191C81566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b="1" i="1" dirty="0"/>
              <a:t>This project received funding of the EUROPEAN RESEARCH EXECUTIVE AGENCY (REA) under the European Union’s Horizon Europe Programme of grant number GA 101059260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B6118-DFE2-F156-05A8-4399B92E6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591" y="4925570"/>
            <a:ext cx="914479" cy="914479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B63C1E0-2F2F-4663-BC43-08984958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6" y="2018155"/>
            <a:ext cx="3310132" cy="220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32B0A-6273-48CE-B172-D093B78F7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533" y="4200083"/>
            <a:ext cx="71329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2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6FBB-FF8F-4EF7-AB1C-D7DF6E2D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32" y="1209369"/>
            <a:ext cx="3913239" cy="934064"/>
          </a:xfrm>
        </p:spPr>
        <p:txBody>
          <a:bodyPr>
            <a:normAutofit/>
          </a:bodyPr>
          <a:lstStyle/>
          <a:p>
            <a:pPr algn="ctr"/>
            <a:r>
              <a:rPr lang="de-AT" sz="5400" b="1" dirty="0">
                <a:solidFill>
                  <a:schemeClr val="accent6"/>
                </a:solidFill>
              </a:rPr>
              <a:t>THANK YOU!</a:t>
            </a:r>
            <a:endParaRPr lang="en-GB" sz="5400" b="1" dirty="0">
              <a:solidFill>
                <a:schemeClr val="accent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0FD4B-BF78-40C1-9C67-18544C9FE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2427" y="2074606"/>
            <a:ext cx="9302188" cy="3956676"/>
          </a:xfrm>
        </p:spPr>
        <p:txBody>
          <a:bodyPr>
            <a:normAutofit lnSpcReduction="10000"/>
          </a:bodyPr>
          <a:lstStyle/>
          <a:p>
            <a:r>
              <a:rPr lang="de-AT" dirty="0"/>
              <a:t>Name:</a:t>
            </a:r>
          </a:p>
          <a:p>
            <a:r>
              <a:rPr lang="de-AT" dirty="0"/>
              <a:t>Affiliation:</a:t>
            </a:r>
          </a:p>
          <a:p>
            <a:r>
              <a:rPr lang="de-AT" dirty="0"/>
              <a:t>E-Mail:</a:t>
            </a:r>
          </a:p>
          <a:p>
            <a:r>
              <a:rPr lang="de-AT" dirty="0"/>
              <a:t>Links: </a:t>
            </a:r>
            <a:r>
              <a:rPr lang="de-AT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https://twitter.com/mibirem</a:t>
            </a:r>
            <a:endParaRPr lang="de-AT" dirty="0">
              <a:solidFill>
                <a:srgbClr val="00B050"/>
              </a:solidFill>
            </a:endParaRPr>
          </a:p>
          <a:p>
            <a:r>
              <a:rPr lang="de-AT" dirty="0">
                <a:solidFill>
                  <a:srgbClr val="00B050"/>
                </a:solidFill>
              </a:rPr>
              <a:t>https://www.linkedin.com/company/mibirem</a:t>
            </a:r>
          </a:p>
          <a:p>
            <a:endParaRPr lang="de-AT" dirty="0"/>
          </a:p>
          <a:p>
            <a:r>
              <a:rPr lang="de-AT" b="1" dirty="0"/>
              <a:t>MIBIREM </a:t>
            </a:r>
            <a:r>
              <a:rPr lang="de-AT" b="1" dirty="0" err="1"/>
              <a:t>contacts</a:t>
            </a:r>
            <a:r>
              <a:rPr lang="de-AT" b="1" dirty="0"/>
              <a:t>: </a:t>
            </a:r>
          </a:p>
          <a:p>
            <a:r>
              <a:rPr lang="de-AT" u="sng" dirty="0" err="1"/>
              <a:t>For</a:t>
            </a:r>
            <a:r>
              <a:rPr lang="de-AT" u="sng" dirty="0"/>
              <a:t> </a:t>
            </a:r>
            <a:r>
              <a:rPr lang="de-AT" u="sng" dirty="0" err="1"/>
              <a:t>general</a:t>
            </a:r>
            <a:r>
              <a:rPr lang="de-AT" u="sng" dirty="0"/>
              <a:t> </a:t>
            </a:r>
            <a:r>
              <a:rPr lang="de-AT" u="sng" dirty="0" err="1"/>
              <a:t>enquiries</a:t>
            </a:r>
            <a:r>
              <a:rPr lang="de-AT" u="sng" dirty="0"/>
              <a:t>: </a:t>
            </a:r>
            <a:r>
              <a:rPr lang="de-AT" dirty="0"/>
              <a:t>mibirem@rtds-group.com</a:t>
            </a:r>
          </a:p>
          <a:p>
            <a:r>
              <a:rPr lang="de-AT" u="sng" dirty="0"/>
              <a:t>Scientific </a:t>
            </a:r>
            <a:r>
              <a:rPr lang="de-AT" u="sng" dirty="0" err="1"/>
              <a:t>Coordinator</a:t>
            </a:r>
            <a:r>
              <a:rPr lang="de-AT" u="sng" dirty="0"/>
              <a:t> </a:t>
            </a:r>
            <a:r>
              <a:rPr lang="de-AT" u="sng" dirty="0" err="1"/>
              <a:t>contact</a:t>
            </a:r>
            <a:r>
              <a:rPr lang="de-AT" u="sng" dirty="0"/>
              <a:t>: thomas.reichenauer@ait.ac.at</a:t>
            </a:r>
            <a:endParaRPr lang="de-AT" dirty="0"/>
          </a:p>
          <a:p>
            <a:r>
              <a:rPr lang="de-AT" dirty="0"/>
              <a:t>Project </a:t>
            </a:r>
            <a:r>
              <a:rPr lang="de-AT" dirty="0" err="1"/>
              <a:t>coordinator</a:t>
            </a:r>
            <a:r>
              <a:rPr lang="de-AT" dirty="0"/>
              <a:t>: Stephen Webb, RTDS</a:t>
            </a:r>
            <a:endParaRPr lang="en-GB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A2958-C773-4AD9-8015-C7E16BF712FC}"/>
              </a:ext>
            </a:extLst>
          </p:cNvPr>
          <p:cNvSpPr/>
          <p:nvPr/>
        </p:nvSpPr>
        <p:spPr>
          <a:xfrm>
            <a:off x="1681316" y="6154994"/>
            <a:ext cx="598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/>
              <a:t>This project received funding of the EUROPEAN RESEARCH EXECUTIVE AGENCY (REA)</a:t>
            </a:r>
          </a:p>
          <a:p>
            <a:r>
              <a:rPr lang="en-GB" sz="1200" b="1" i="1" dirty="0"/>
              <a:t> under the European Union’s Horizon Europe Programme of grant number GA 101059260 </a:t>
            </a:r>
          </a:p>
        </p:txBody>
      </p:sp>
    </p:spTree>
    <p:extLst>
      <p:ext uri="{BB962C8B-B14F-4D97-AF65-F5344CB8AC3E}">
        <p14:creationId xmlns:p14="http://schemas.microsoft.com/office/powerpoint/2010/main" val="843268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2">
      <a:dk1>
        <a:sysClr val="windowText" lastClr="000000"/>
      </a:dk1>
      <a:lt1>
        <a:sysClr val="window" lastClr="FFFFFF"/>
      </a:lt1>
      <a:dk2>
        <a:srgbClr val="00B050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024CCB-55CB-4F3D-80C1-015FE044F0EA}" vid="{015DD759-2867-4933-87CC-22C17A0618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3</vt:lpstr>
      <vt:lpstr>Wisp</vt:lpstr>
      <vt:lpstr>Horizon Europe project  MIBIREM - Innovative Toolbox for Microbiome-based Soil Remediation </vt:lpstr>
      <vt:lpstr>PROJECT FACTS</vt:lpstr>
      <vt:lpstr>PROJECT CONSORTIUM</vt:lpstr>
      <vt:lpstr>MIBIREM SUMMARY </vt:lpstr>
      <vt:lpstr>PROJECT CHALLENGE</vt:lpstr>
      <vt:lpstr>PROJECT SOLUTIONS</vt:lpstr>
      <vt:lpstr>EXPECTED IMPACTS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  VIRTIGATION project</dc:title>
  <dc:creator>David Donnerer</dc:creator>
  <cp:lastModifiedBy>Ana</cp:lastModifiedBy>
  <cp:revision>192</cp:revision>
  <cp:lastPrinted>2023-03-21T10:34:43Z</cp:lastPrinted>
  <dcterms:created xsi:type="dcterms:W3CDTF">2022-03-01T10:18:27Z</dcterms:created>
  <dcterms:modified xsi:type="dcterms:W3CDTF">2023-03-21T10:34:59Z</dcterms:modified>
</cp:coreProperties>
</file>